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3" r:id="rId1"/>
  </p:sldMasterIdLst>
  <p:sldIdLst>
    <p:sldId id="256" r:id="rId2"/>
    <p:sldId id="257" r:id="rId3"/>
    <p:sldId id="258" r:id="rId4"/>
    <p:sldId id="259" r:id="rId5"/>
    <p:sldId id="260" r:id="rId6"/>
    <p:sldId id="261" r:id="rId7"/>
    <p:sldId id="263" r:id="rId8"/>
    <p:sldId id="264" r:id="rId9"/>
    <p:sldId id="267" r:id="rId10"/>
    <p:sldId id="269" r:id="rId11"/>
    <p:sldId id="270" r:id="rId12"/>
    <p:sldId id="265" r:id="rId13"/>
    <p:sldId id="268" r:id="rId14"/>
    <p:sldId id="271" r:id="rId15"/>
    <p:sldId id="26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290F0F-F90D-5A42-8461-8018B1B6E13E}" v="66" dt="2023-12-09T01:55:20.665"/>
    <p1510:client id="{B44300B7-63AE-B55C-F3AF-F3CEBE5615B3}" v="13" dt="2023-12-09T04:59:17.184"/>
    <p1510:client id="{CDE15CBB-02D6-650D-D996-A6C397922A0E}" v="71" dt="2023-12-09T03:20:41.816"/>
    <p1510:client id="{F11EF08B-15F9-FFD5-4503-4A145EA9236F}" v="937" dt="2023-12-09T04:57:56.7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B25E57-8C8B-4412-9FF1-0D430794E4A6}"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D26856F6-2BBD-469A-818E-F5B045C3792B}">
      <dgm:prSet/>
      <dgm:spPr/>
      <dgm:t>
        <a:bodyPr/>
        <a:lstStyle/>
        <a:p>
          <a:pPr>
            <a:defRPr cap="all"/>
          </a:pPr>
          <a:r>
            <a:rPr lang="en-US"/>
            <a:t>Appointment Booking</a:t>
          </a:r>
        </a:p>
      </dgm:t>
    </dgm:pt>
    <dgm:pt modelId="{BD72630F-2437-4D03-8E20-8224AB73F49A}" type="parTrans" cxnId="{8A183DAF-6547-46D9-9D0E-16526BA7E180}">
      <dgm:prSet/>
      <dgm:spPr/>
      <dgm:t>
        <a:bodyPr/>
        <a:lstStyle/>
        <a:p>
          <a:endParaRPr lang="en-US"/>
        </a:p>
      </dgm:t>
    </dgm:pt>
    <dgm:pt modelId="{95127478-411F-454B-984B-9B470D9AD97B}" type="sibTrans" cxnId="{8A183DAF-6547-46D9-9D0E-16526BA7E180}">
      <dgm:prSet/>
      <dgm:spPr/>
      <dgm:t>
        <a:bodyPr/>
        <a:lstStyle/>
        <a:p>
          <a:endParaRPr lang="en-US"/>
        </a:p>
      </dgm:t>
    </dgm:pt>
    <dgm:pt modelId="{11F3AC58-3CF5-40BD-9302-B212E853D615}">
      <dgm:prSet/>
      <dgm:spPr/>
      <dgm:t>
        <a:bodyPr/>
        <a:lstStyle/>
        <a:p>
          <a:pPr>
            <a:defRPr cap="all"/>
          </a:pPr>
          <a:r>
            <a:rPr lang="en-US"/>
            <a:t>Medication Suggestions</a:t>
          </a:r>
        </a:p>
      </dgm:t>
    </dgm:pt>
    <dgm:pt modelId="{32087A5B-837A-469F-9098-6860BB4ABBD6}" type="parTrans" cxnId="{0D878A00-E504-4943-8B78-7299D315813B}">
      <dgm:prSet/>
      <dgm:spPr/>
      <dgm:t>
        <a:bodyPr/>
        <a:lstStyle/>
        <a:p>
          <a:endParaRPr lang="en-US"/>
        </a:p>
      </dgm:t>
    </dgm:pt>
    <dgm:pt modelId="{8A75274C-1BFA-43A8-9BC3-BBCF3793E097}" type="sibTrans" cxnId="{0D878A00-E504-4943-8B78-7299D315813B}">
      <dgm:prSet/>
      <dgm:spPr/>
      <dgm:t>
        <a:bodyPr/>
        <a:lstStyle/>
        <a:p>
          <a:endParaRPr lang="en-US"/>
        </a:p>
      </dgm:t>
    </dgm:pt>
    <dgm:pt modelId="{9EB53A62-05AB-47C1-BA05-103580C6A32B}" type="pres">
      <dgm:prSet presAssocID="{A7B25E57-8C8B-4412-9FF1-0D430794E4A6}" presName="root" presStyleCnt="0">
        <dgm:presLayoutVars>
          <dgm:dir/>
          <dgm:resizeHandles val="exact"/>
        </dgm:presLayoutVars>
      </dgm:prSet>
      <dgm:spPr/>
    </dgm:pt>
    <dgm:pt modelId="{3EC7B7F8-BAFA-497C-9DF3-5B70D236030D}" type="pres">
      <dgm:prSet presAssocID="{D26856F6-2BBD-469A-818E-F5B045C3792B}" presName="compNode" presStyleCnt="0"/>
      <dgm:spPr/>
    </dgm:pt>
    <dgm:pt modelId="{911F727F-64A0-4F19-A70A-136A8738EC6D}" type="pres">
      <dgm:prSet presAssocID="{D26856F6-2BBD-469A-818E-F5B045C3792B}" presName="iconBgRect" presStyleLbl="bgShp" presStyleIdx="0" presStyleCnt="2"/>
      <dgm:spPr>
        <a:prstGeom prst="round2DiagRect">
          <a:avLst>
            <a:gd name="adj1" fmla="val 29727"/>
            <a:gd name="adj2" fmla="val 0"/>
          </a:avLst>
        </a:prstGeom>
      </dgm:spPr>
    </dgm:pt>
    <dgm:pt modelId="{5FC97061-24C2-46E6-9BF5-2C9CAB9FCD9D}" type="pres">
      <dgm:prSet presAssocID="{D26856F6-2BBD-469A-818E-F5B045C3792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ily Calendar"/>
        </a:ext>
      </dgm:extLst>
    </dgm:pt>
    <dgm:pt modelId="{32EA8161-2287-4B93-883E-C03C3FAB9D8C}" type="pres">
      <dgm:prSet presAssocID="{D26856F6-2BBD-469A-818E-F5B045C3792B}" presName="spaceRect" presStyleCnt="0"/>
      <dgm:spPr/>
    </dgm:pt>
    <dgm:pt modelId="{0A0660B2-23F2-4307-A83A-07B8908AEB42}" type="pres">
      <dgm:prSet presAssocID="{D26856F6-2BBD-469A-818E-F5B045C3792B}" presName="textRect" presStyleLbl="revTx" presStyleIdx="0" presStyleCnt="2">
        <dgm:presLayoutVars>
          <dgm:chMax val="1"/>
          <dgm:chPref val="1"/>
        </dgm:presLayoutVars>
      </dgm:prSet>
      <dgm:spPr/>
    </dgm:pt>
    <dgm:pt modelId="{3540B6F2-1698-4D40-BBDC-5443D009B4E8}" type="pres">
      <dgm:prSet presAssocID="{95127478-411F-454B-984B-9B470D9AD97B}" presName="sibTrans" presStyleCnt="0"/>
      <dgm:spPr/>
    </dgm:pt>
    <dgm:pt modelId="{8C63D7D3-4F2F-44E8-A075-D285DEE92179}" type="pres">
      <dgm:prSet presAssocID="{11F3AC58-3CF5-40BD-9302-B212E853D615}" presName="compNode" presStyleCnt="0"/>
      <dgm:spPr/>
    </dgm:pt>
    <dgm:pt modelId="{D6D70453-FE76-4E59-96D7-E4E655716BE2}" type="pres">
      <dgm:prSet presAssocID="{11F3AC58-3CF5-40BD-9302-B212E853D615}" presName="iconBgRect" presStyleLbl="bgShp" presStyleIdx="1" presStyleCnt="2"/>
      <dgm:spPr>
        <a:prstGeom prst="round2DiagRect">
          <a:avLst>
            <a:gd name="adj1" fmla="val 29727"/>
            <a:gd name="adj2" fmla="val 0"/>
          </a:avLst>
        </a:prstGeom>
      </dgm:spPr>
    </dgm:pt>
    <dgm:pt modelId="{0F130F22-805C-40D7-BBAA-9B2C0EA3DCDD}" type="pres">
      <dgm:prSet presAssocID="{11F3AC58-3CF5-40BD-9302-B212E853D615}"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edicine"/>
        </a:ext>
      </dgm:extLst>
    </dgm:pt>
    <dgm:pt modelId="{DF6C8F8B-8499-4323-AEF9-37B9952238D8}" type="pres">
      <dgm:prSet presAssocID="{11F3AC58-3CF5-40BD-9302-B212E853D615}" presName="spaceRect" presStyleCnt="0"/>
      <dgm:spPr/>
    </dgm:pt>
    <dgm:pt modelId="{090FE64E-3F22-47AB-AD99-5CFB56D00922}" type="pres">
      <dgm:prSet presAssocID="{11F3AC58-3CF5-40BD-9302-B212E853D615}" presName="textRect" presStyleLbl="revTx" presStyleIdx="1" presStyleCnt="2">
        <dgm:presLayoutVars>
          <dgm:chMax val="1"/>
          <dgm:chPref val="1"/>
        </dgm:presLayoutVars>
      </dgm:prSet>
      <dgm:spPr/>
    </dgm:pt>
  </dgm:ptLst>
  <dgm:cxnLst>
    <dgm:cxn modelId="{0D878A00-E504-4943-8B78-7299D315813B}" srcId="{A7B25E57-8C8B-4412-9FF1-0D430794E4A6}" destId="{11F3AC58-3CF5-40BD-9302-B212E853D615}" srcOrd="1" destOrd="0" parTransId="{32087A5B-837A-469F-9098-6860BB4ABBD6}" sibTransId="{8A75274C-1BFA-43A8-9BC3-BBCF3793E097}"/>
    <dgm:cxn modelId="{89284AAD-DAA1-4AC4-A8EB-948327E8AAED}" type="presOf" srcId="{A7B25E57-8C8B-4412-9FF1-0D430794E4A6}" destId="{9EB53A62-05AB-47C1-BA05-103580C6A32B}" srcOrd="0" destOrd="0" presId="urn:microsoft.com/office/officeart/2018/5/layout/IconLeafLabelList"/>
    <dgm:cxn modelId="{8A183DAF-6547-46D9-9D0E-16526BA7E180}" srcId="{A7B25E57-8C8B-4412-9FF1-0D430794E4A6}" destId="{D26856F6-2BBD-469A-818E-F5B045C3792B}" srcOrd="0" destOrd="0" parTransId="{BD72630F-2437-4D03-8E20-8224AB73F49A}" sibTransId="{95127478-411F-454B-984B-9B470D9AD97B}"/>
    <dgm:cxn modelId="{622940C6-5F2B-4340-BCA3-25CA5F62ECE3}" type="presOf" srcId="{D26856F6-2BBD-469A-818E-F5B045C3792B}" destId="{0A0660B2-23F2-4307-A83A-07B8908AEB42}" srcOrd="0" destOrd="0" presId="urn:microsoft.com/office/officeart/2018/5/layout/IconLeafLabelList"/>
    <dgm:cxn modelId="{149AD9E2-64CA-4774-B9D1-0DF36D626C44}" type="presOf" srcId="{11F3AC58-3CF5-40BD-9302-B212E853D615}" destId="{090FE64E-3F22-47AB-AD99-5CFB56D00922}" srcOrd="0" destOrd="0" presId="urn:microsoft.com/office/officeart/2018/5/layout/IconLeafLabelList"/>
    <dgm:cxn modelId="{F31DC955-E6F3-43FE-9C74-8744D67A515F}" type="presParOf" srcId="{9EB53A62-05AB-47C1-BA05-103580C6A32B}" destId="{3EC7B7F8-BAFA-497C-9DF3-5B70D236030D}" srcOrd="0" destOrd="0" presId="urn:microsoft.com/office/officeart/2018/5/layout/IconLeafLabelList"/>
    <dgm:cxn modelId="{7B632DED-C83C-4F87-AF66-42DA3283A643}" type="presParOf" srcId="{3EC7B7F8-BAFA-497C-9DF3-5B70D236030D}" destId="{911F727F-64A0-4F19-A70A-136A8738EC6D}" srcOrd="0" destOrd="0" presId="urn:microsoft.com/office/officeart/2018/5/layout/IconLeafLabelList"/>
    <dgm:cxn modelId="{2366FFD2-90EA-467D-949F-AEFED2FA9946}" type="presParOf" srcId="{3EC7B7F8-BAFA-497C-9DF3-5B70D236030D}" destId="{5FC97061-24C2-46E6-9BF5-2C9CAB9FCD9D}" srcOrd="1" destOrd="0" presId="urn:microsoft.com/office/officeart/2018/5/layout/IconLeafLabelList"/>
    <dgm:cxn modelId="{3E84BF94-0C7B-4A36-AF99-546CAA265740}" type="presParOf" srcId="{3EC7B7F8-BAFA-497C-9DF3-5B70D236030D}" destId="{32EA8161-2287-4B93-883E-C03C3FAB9D8C}" srcOrd="2" destOrd="0" presId="urn:microsoft.com/office/officeart/2018/5/layout/IconLeafLabelList"/>
    <dgm:cxn modelId="{62CCA304-D404-4AEE-9128-48D28C5E1ABD}" type="presParOf" srcId="{3EC7B7F8-BAFA-497C-9DF3-5B70D236030D}" destId="{0A0660B2-23F2-4307-A83A-07B8908AEB42}" srcOrd="3" destOrd="0" presId="urn:microsoft.com/office/officeart/2018/5/layout/IconLeafLabelList"/>
    <dgm:cxn modelId="{0ABBDBA7-F2D9-45DA-917B-20F952C006ED}" type="presParOf" srcId="{9EB53A62-05AB-47C1-BA05-103580C6A32B}" destId="{3540B6F2-1698-4D40-BBDC-5443D009B4E8}" srcOrd="1" destOrd="0" presId="urn:microsoft.com/office/officeart/2018/5/layout/IconLeafLabelList"/>
    <dgm:cxn modelId="{64C93741-03B9-4DD6-BB83-E1FAEEB3044C}" type="presParOf" srcId="{9EB53A62-05AB-47C1-BA05-103580C6A32B}" destId="{8C63D7D3-4F2F-44E8-A075-D285DEE92179}" srcOrd="2" destOrd="0" presId="urn:microsoft.com/office/officeart/2018/5/layout/IconLeafLabelList"/>
    <dgm:cxn modelId="{1BF62016-C5FF-4EE8-B307-BFC90B722907}" type="presParOf" srcId="{8C63D7D3-4F2F-44E8-A075-D285DEE92179}" destId="{D6D70453-FE76-4E59-96D7-E4E655716BE2}" srcOrd="0" destOrd="0" presId="urn:microsoft.com/office/officeart/2018/5/layout/IconLeafLabelList"/>
    <dgm:cxn modelId="{F3A5E6C0-70A8-4424-A161-110041E3FE20}" type="presParOf" srcId="{8C63D7D3-4F2F-44E8-A075-D285DEE92179}" destId="{0F130F22-805C-40D7-BBAA-9B2C0EA3DCDD}" srcOrd="1" destOrd="0" presId="urn:microsoft.com/office/officeart/2018/5/layout/IconLeafLabelList"/>
    <dgm:cxn modelId="{BD98C792-0B0C-42A3-8A6B-82ED215B4219}" type="presParOf" srcId="{8C63D7D3-4F2F-44E8-A075-D285DEE92179}" destId="{DF6C8F8B-8499-4323-AEF9-37B9952238D8}" srcOrd="2" destOrd="0" presId="urn:microsoft.com/office/officeart/2018/5/layout/IconLeafLabelList"/>
    <dgm:cxn modelId="{B43FC3AD-AC4A-44CE-A8D2-7F0E49EB48F4}" type="presParOf" srcId="{8C63D7D3-4F2F-44E8-A075-D285DEE92179}" destId="{090FE64E-3F22-47AB-AD99-5CFB56D00922}"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1F727F-64A0-4F19-A70A-136A8738EC6D}">
      <dsp:nvSpPr>
        <dsp:cNvPr id="0" name=""/>
        <dsp:cNvSpPr/>
      </dsp:nvSpPr>
      <dsp:spPr>
        <a:xfrm>
          <a:off x="2301974" y="107140"/>
          <a:ext cx="2196000" cy="219600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C97061-24C2-46E6-9BF5-2C9CAB9FCD9D}">
      <dsp:nvSpPr>
        <dsp:cNvPr id="0" name=""/>
        <dsp:cNvSpPr/>
      </dsp:nvSpPr>
      <dsp:spPr>
        <a:xfrm>
          <a:off x="2769974" y="575140"/>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A0660B2-23F2-4307-A83A-07B8908AEB42}">
      <dsp:nvSpPr>
        <dsp:cNvPr id="0" name=""/>
        <dsp:cNvSpPr/>
      </dsp:nvSpPr>
      <dsp:spPr>
        <a:xfrm>
          <a:off x="1599974" y="2987140"/>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defRPr cap="all"/>
          </a:pPr>
          <a:r>
            <a:rPr lang="en-US" sz="2700" kern="1200"/>
            <a:t>Appointment Booking</a:t>
          </a:r>
        </a:p>
      </dsp:txBody>
      <dsp:txXfrm>
        <a:off x="1599974" y="2987140"/>
        <a:ext cx="3600000" cy="720000"/>
      </dsp:txXfrm>
    </dsp:sp>
    <dsp:sp modelId="{D6D70453-FE76-4E59-96D7-E4E655716BE2}">
      <dsp:nvSpPr>
        <dsp:cNvPr id="0" name=""/>
        <dsp:cNvSpPr/>
      </dsp:nvSpPr>
      <dsp:spPr>
        <a:xfrm>
          <a:off x="6531975" y="107140"/>
          <a:ext cx="2196000" cy="219600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F130F22-805C-40D7-BBAA-9B2C0EA3DCDD}">
      <dsp:nvSpPr>
        <dsp:cNvPr id="0" name=""/>
        <dsp:cNvSpPr/>
      </dsp:nvSpPr>
      <dsp:spPr>
        <a:xfrm>
          <a:off x="6999975" y="575140"/>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90FE64E-3F22-47AB-AD99-5CFB56D00922}">
      <dsp:nvSpPr>
        <dsp:cNvPr id="0" name=""/>
        <dsp:cNvSpPr/>
      </dsp:nvSpPr>
      <dsp:spPr>
        <a:xfrm>
          <a:off x="5829975" y="2987140"/>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90000"/>
            </a:lnSpc>
            <a:spcBef>
              <a:spcPct val="0"/>
            </a:spcBef>
            <a:spcAft>
              <a:spcPct val="35000"/>
            </a:spcAft>
            <a:buNone/>
            <a:defRPr cap="all"/>
          </a:pPr>
          <a:r>
            <a:rPr lang="en-US" sz="2700" kern="1200"/>
            <a:t>Medication Suggestions</a:t>
          </a:r>
        </a:p>
      </dsp:txBody>
      <dsp:txXfrm>
        <a:off x="5829975" y="2987140"/>
        <a:ext cx="36000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png>
</file>

<file path=ppt/media/image14.jpeg>
</file>

<file path=ppt/media/image15.png>
</file>

<file path=ppt/media/image16.png>
</file>

<file path=ppt/media/image17.png>
</file>

<file path=ppt/media/image18.svg>
</file>

<file path=ppt/media/image19.png>
</file>

<file path=ppt/media/image2.png>
</file>

<file path=ppt/media/image20.svg>
</file>

<file path=ppt/media/image21.jpeg>
</file>

<file path=ppt/media/image22.jpe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ED291B17-9318-49DB-B28B-6E5994AE9581}" type="datetime1">
              <a:rPr lang="en-US" smtClean="0"/>
              <a:t>12/9/2023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43193958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68262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D291B17-9318-49DB-B28B-6E5994AE9581}" type="datetime1">
              <a:rPr lang="en-US" smtClean="0"/>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71457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8DD82B9-B8EE-4375-B6FF-88FA6ABB15D9}" type="datetime1">
              <a:rPr lang="en-US" smtClean="0"/>
              <a:t>12/9/2023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100500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B2497495-0637-405E-AE64-5CC7506D51F5}" type="datetime1">
              <a:rPr lang="en-US" smtClean="0"/>
              <a:t>12/9/2023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2820547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7BFFD690-9426-415D-8B65-26881E07B2D4}" type="datetime1">
              <a:rPr lang="en-US" smtClean="0"/>
              <a:t>12/9/2023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93193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ED291B17-9318-49DB-B28B-6E5994AE9581}" type="datetime1">
              <a:rPr lang="en-US" smtClean="0"/>
              <a:t>12/9/2023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3484750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12/9/2023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813750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97833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82884F1-FFEA-405F-9602-3DCA865EDA4E}" type="datetime1">
              <a:rPr lang="en-US" smtClean="0"/>
              <a:t>12/9/2023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608196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7E18DB4A-8810-4A10-AD5C-D5E2C667F5B3}" type="datetime1">
              <a:rPr lang="en-US" smtClean="0"/>
              <a:t>12/9/2023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pPr algn="l"/>
            <a:endParaRPr lang="en-US"/>
          </a:p>
        </p:txBody>
      </p:sp>
      <p:sp>
        <p:nvSpPr>
          <p:cNvPr id="10" name="Slide Number Placeholder 9"/>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5559954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ED291B17-9318-49DB-B28B-6E5994AE9581}" type="datetime1">
              <a:rPr lang="en-US" smtClean="0"/>
              <a:t>12/9/2023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3A98EE3D-8CD1-4C3F-BD1C-C98C9596463C}" type="slidenum">
              <a:rPr lang="en-US" smtClean="0"/>
              <a:t>‹#›</a:t>
            </a:fld>
            <a:endParaRPr lang="en-US"/>
          </a:p>
        </p:txBody>
      </p:sp>
    </p:spTree>
    <p:extLst>
      <p:ext uri="{BB962C8B-B14F-4D97-AF65-F5344CB8AC3E}">
        <p14:creationId xmlns:p14="http://schemas.microsoft.com/office/powerpoint/2010/main" val="1303997158"/>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90A6088B-32DF-1CFE-CC2F-7E21523A2E4A}"/>
              </a:ext>
            </a:extLst>
          </p:cNvPr>
          <p:cNvPicPr>
            <a:picLocks noChangeAspect="1"/>
          </p:cNvPicPr>
          <p:nvPr/>
        </p:nvPicPr>
        <p:blipFill rotWithShape="1">
          <a:blip r:embed="rId2"/>
          <a:srcRect l="11054" r="6513"/>
          <a:stretch/>
        </p:blipFill>
        <p:spPr>
          <a:xfrm>
            <a:off x="20" y="10"/>
            <a:ext cx="7537684" cy="6857990"/>
          </a:xfrm>
          <a:prstGeom prst="rect">
            <a:avLst/>
          </a:prstGeom>
        </p:spPr>
      </p:pic>
      <p:sp>
        <p:nvSpPr>
          <p:cNvPr id="2" name="Title 1">
            <a:extLst>
              <a:ext uri="{FF2B5EF4-FFF2-40B4-BE49-F238E27FC236}">
                <a16:creationId xmlns:a16="http://schemas.microsoft.com/office/drawing/2014/main" id="{57F9A22B-20DB-9422-5D5C-147063AC986A}"/>
              </a:ext>
            </a:extLst>
          </p:cNvPr>
          <p:cNvSpPr>
            <a:spLocks noGrp="1"/>
          </p:cNvSpPr>
          <p:nvPr>
            <p:ph type="ctrTitle"/>
          </p:nvPr>
        </p:nvSpPr>
        <p:spPr>
          <a:xfrm>
            <a:off x="804672" y="2844368"/>
            <a:ext cx="5928360" cy="1188720"/>
          </a:xfrm>
          <a:solidFill>
            <a:schemeClr val="bg1">
              <a:alpha val="80000"/>
            </a:schemeClr>
          </a:solidFill>
          <a:ln>
            <a:solidFill>
              <a:schemeClr val="tx1">
                <a:lumMod val="75000"/>
                <a:lumOff val="25000"/>
              </a:schemeClr>
            </a:solidFill>
          </a:ln>
        </p:spPr>
        <p:txBody>
          <a:bodyPr vert="horz" lIns="182880" tIns="182880" rIns="182880" bIns="182880" rtlCol="0" anchor="ctr">
            <a:normAutofit fontScale="90000"/>
          </a:bodyPr>
          <a:lstStyle/>
          <a:p>
            <a:r>
              <a:rPr lang="en-US" sz="3600" b="1">
                <a:solidFill>
                  <a:schemeClr val="tx1">
                    <a:lumMod val="85000"/>
                    <a:lumOff val="15000"/>
                  </a:schemeClr>
                </a:solidFill>
              </a:rPr>
              <a:t>HEALTH CLINIC BOT</a:t>
            </a:r>
            <a:br>
              <a:rPr lang="en-US" sz="2800">
                <a:solidFill>
                  <a:schemeClr val="tx1">
                    <a:lumMod val="85000"/>
                    <a:lumOff val="15000"/>
                  </a:schemeClr>
                </a:solidFill>
              </a:rPr>
            </a:br>
            <a:r>
              <a:rPr lang="en-US" sz="2800">
                <a:solidFill>
                  <a:schemeClr val="tx1">
                    <a:lumMod val="85000"/>
                    <a:lumOff val="15000"/>
                  </a:schemeClr>
                </a:solidFill>
              </a:rPr>
              <a:t>“Your Health ally!”</a:t>
            </a:r>
          </a:p>
        </p:txBody>
      </p:sp>
      <p:sp>
        <p:nvSpPr>
          <p:cNvPr id="21" name="Rectangle 20">
            <a:extLst>
              <a:ext uri="{FF2B5EF4-FFF2-40B4-BE49-F238E27FC236}">
                <a16:creationId xmlns:a16="http://schemas.microsoft.com/office/drawing/2014/main" id="{9291BAA3-FE23-4A48-BA9E-EF0D56A833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6740"/>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2BF95B5C-B87E-5757-8F1A-ECD82A2093EB}"/>
              </a:ext>
            </a:extLst>
          </p:cNvPr>
          <p:cNvSpPr>
            <a:spLocks noGrp="1"/>
          </p:cNvSpPr>
          <p:nvPr>
            <p:ph type="subTitle" idx="1"/>
          </p:nvPr>
        </p:nvSpPr>
        <p:spPr>
          <a:xfrm>
            <a:off x="7743825" y="736271"/>
            <a:ext cx="4325725" cy="3479470"/>
          </a:xfrm>
        </p:spPr>
        <p:txBody>
          <a:bodyPr vert="horz" lIns="91440" tIns="45720" rIns="91440" bIns="45720" rtlCol="0" anchor="ctr">
            <a:normAutofit fontScale="25000" lnSpcReduction="20000"/>
          </a:bodyPr>
          <a:lstStyle/>
          <a:p>
            <a:pPr indent="-228600" algn="l">
              <a:buFont typeface="Arial" panose="020B0604020202020204" pitchFamily="34" charset="0"/>
              <a:buChar char="•"/>
            </a:pPr>
            <a:endParaRPr lang="en-US" b="1" u="sng">
              <a:solidFill>
                <a:srgbClr val="FFFFFF"/>
              </a:solidFill>
              <a:latin typeface="Times New Roman" panose="02020603050405020304" pitchFamily="18" charset="0"/>
              <a:cs typeface="Times New Roman" panose="02020603050405020304" pitchFamily="18" charset="0"/>
            </a:endParaRPr>
          </a:p>
          <a:p>
            <a:pPr indent="-228600" algn="l">
              <a:buFont typeface="Arial" panose="020B0604020202020204" pitchFamily="34" charset="0"/>
              <a:buChar char="•"/>
            </a:pPr>
            <a:endParaRPr lang="en-US" b="1" u="sng">
              <a:solidFill>
                <a:srgbClr val="FFFFFF"/>
              </a:solidFill>
              <a:latin typeface="Times New Roman" panose="02020603050405020304" pitchFamily="18" charset="0"/>
              <a:cs typeface="Times New Roman" panose="02020603050405020304" pitchFamily="18" charset="0"/>
            </a:endParaRPr>
          </a:p>
          <a:p>
            <a:pPr indent="-228600" algn="l">
              <a:buFont typeface="Arial" panose="020B0604020202020204" pitchFamily="34" charset="0"/>
              <a:buChar char="•"/>
            </a:pPr>
            <a:endParaRPr lang="en-US" b="1" u="sng">
              <a:solidFill>
                <a:srgbClr val="FFFFFF"/>
              </a:solidFill>
              <a:latin typeface="Times New Roman" panose="02020603050405020304" pitchFamily="18" charset="0"/>
              <a:cs typeface="Times New Roman" panose="02020603050405020304" pitchFamily="18" charset="0"/>
            </a:endParaRPr>
          </a:p>
          <a:p>
            <a:pPr indent="-228600" algn="l">
              <a:buFont typeface="Arial" panose="020B0604020202020204" pitchFamily="34" charset="0"/>
              <a:buChar char="•"/>
            </a:pPr>
            <a:endParaRPr lang="en-US" b="1" u="sng">
              <a:solidFill>
                <a:srgbClr val="FFFFFF"/>
              </a:solidFill>
              <a:latin typeface="Times New Roman" panose="02020603050405020304" pitchFamily="18" charset="0"/>
              <a:cs typeface="Times New Roman" panose="02020603050405020304" pitchFamily="18" charset="0"/>
            </a:endParaRPr>
          </a:p>
          <a:p>
            <a:pPr indent="-228600" algn="l">
              <a:buFont typeface="Arial" panose="020B0604020202020204" pitchFamily="34" charset="0"/>
              <a:buChar char="•"/>
            </a:pPr>
            <a:endParaRPr lang="en-US" b="1" u="sng">
              <a:solidFill>
                <a:srgbClr val="FFFFFF"/>
              </a:solidFill>
              <a:latin typeface="Times New Roman" panose="02020603050405020304" pitchFamily="18" charset="0"/>
              <a:cs typeface="Times New Roman" panose="02020603050405020304" pitchFamily="18" charset="0"/>
            </a:endParaRPr>
          </a:p>
          <a:p>
            <a:pPr indent="-228600" algn="l">
              <a:buFont typeface="Arial" panose="020B0604020202020204" pitchFamily="34" charset="0"/>
              <a:buChar char="•"/>
            </a:pPr>
            <a:endParaRPr lang="en-US" sz="5500" b="1" u="sng">
              <a:solidFill>
                <a:srgbClr val="FFFFFF"/>
              </a:solidFill>
              <a:latin typeface="Times New Roman" panose="02020603050405020304" pitchFamily="18" charset="0"/>
              <a:cs typeface="Times New Roman" panose="02020603050405020304" pitchFamily="18" charset="0"/>
            </a:endParaRPr>
          </a:p>
          <a:p>
            <a:pPr algn="l"/>
            <a:endParaRPr lang="en-US" sz="5500" b="1" u="sng">
              <a:solidFill>
                <a:srgbClr val="FFFFFF"/>
              </a:solidFill>
              <a:latin typeface="Times New Roman" panose="02020603050405020304" pitchFamily="18" charset="0"/>
              <a:cs typeface="Times New Roman" panose="02020603050405020304" pitchFamily="18" charset="0"/>
            </a:endParaRPr>
          </a:p>
          <a:p>
            <a:pPr algn="l"/>
            <a:r>
              <a:rPr lang="en-US" sz="9600" b="1" u="sng">
                <a:solidFill>
                  <a:srgbClr val="FFFFFF"/>
                </a:solidFill>
                <a:latin typeface="Times New Roman"/>
                <a:cs typeface="Times New Roman"/>
              </a:rPr>
              <a:t>Team Members:</a:t>
            </a:r>
          </a:p>
          <a:p>
            <a:pPr marL="457200" indent="-228600" algn="l">
              <a:buFont typeface="Arial" panose="020B0604020202020204" pitchFamily="34" charset="0"/>
              <a:buChar char="•"/>
            </a:pPr>
            <a:r>
              <a:rPr lang="en-US" sz="9600">
                <a:solidFill>
                  <a:srgbClr val="FFFFFF"/>
                </a:solidFill>
                <a:latin typeface="Times New Roman"/>
                <a:cs typeface="Times New Roman"/>
              </a:rPr>
              <a:t>Seth Emery</a:t>
            </a:r>
          </a:p>
          <a:p>
            <a:pPr marL="457200" indent="-228600" algn="l">
              <a:buFont typeface="Arial" panose="020B0604020202020204" pitchFamily="34" charset="0"/>
              <a:buChar char="•"/>
            </a:pPr>
            <a:r>
              <a:rPr lang="en-US" sz="9600">
                <a:solidFill>
                  <a:srgbClr val="FFFFFF"/>
                </a:solidFill>
                <a:latin typeface="Times New Roman"/>
                <a:cs typeface="Times New Roman"/>
              </a:rPr>
              <a:t>Shreyan Reddy Gangwar</a:t>
            </a:r>
          </a:p>
          <a:p>
            <a:pPr marL="457200" indent="-228600" algn="l">
              <a:buFont typeface="Arial" panose="020B0604020202020204" pitchFamily="34" charset="0"/>
              <a:buChar char="•"/>
            </a:pPr>
            <a:r>
              <a:rPr lang="en-US" sz="9600">
                <a:solidFill>
                  <a:srgbClr val="FFFFFF"/>
                </a:solidFill>
                <a:latin typeface="Times New Roman"/>
                <a:cs typeface="Times New Roman"/>
              </a:rPr>
              <a:t>Lavanya Ghanathey</a:t>
            </a:r>
          </a:p>
          <a:p>
            <a:pPr marL="457200" indent="-228600" algn="l">
              <a:buFont typeface="Arial" panose="020B0604020202020204" pitchFamily="34" charset="0"/>
              <a:buChar char="•"/>
            </a:pPr>
            <a:r>
              <a:rPr lang="en-US" sz="9600">
                <a:solidFill>
                  <a:srgbClr val="FFFFFF"/>
                </a:solidFill>
                <a:latin typeface="Times New Roman"/>
                <a:cs typeface="Times New Roman"/>
              </a:rPr>
              <a:t>Ankitha Srirama Reddy</a:t>
            </a:r>
          </a:p>
          <a:p>
            <a:pPr marL="457200" indent="-228600" algn="l">
              <a:buFont typeface="Arial" panose="020B0604020202020204" pitchFamily="34" charset="0"/>
              <a:buChar char="•"/>
            </a:pPr>
            <a:endParaRPr lang="en-US" sz="2600">
              <a:solidFill>
                <a:srgbClr val="FFFFFF"/>
              </a:solidFill>
              <a:latin typeface="Times New Roman" panose="02020603050405020304" pitchFamily="18" charset="0"/>
              <a:cs typeface="Times New Roman" panose="02020603050405020304" pitchFamily="18" charset="0"/>
            </a:endParaRPr>
          </a:p>
          <a:p>
            <a:pPr marL="457200" indent="-228600" algn="l">
              <a:buFont typeface="Arial" panose="020B0604020202020204" pitchFamily="34" charset="0"/>
              <a:buChar char="•"/>
            </a:pPr>
            <a:endParaRPr lang="en-US" sz="2600">
              <a:solidFill>
                <a:srgbClr val="FFFFFF"/>
              </a:solidFill>
              <a:latin typeface="Times New Roman" panose="02020603050405020304" pitchFamily="18" charset="0"/>
              <a:cs typeface="Times New Roman" panose="02020603050405020304" pitchFamily="18" charset="0"/>
            </a:endParaRPr>
          </a:p>
          <a:p>
            <a:pPr marL="457200" indent="-228600" algn="l">
              <a:buFont typeface="Arial" panose="020B0604020202020204" pitchFamily="34" charset="0"/>
              <a:buChar char="•"/>
            </a:pPr>
            <a:endParaRPr lang="en-US">
              <a:solidFill>
                <a:srgbClr val="FFFFFF"/>
              </a:solidFill>
              <a:latin typeface="Times New Roman" panose="02020603050405020304" pitchFamily="18" charset="0"/>
              <a:cs typeface="Times New Roman" panose="02020603050405020304" pitchFamily="18" charset="0"/>
            </a:endParaRPr>
          </a:p>
          <a:p>
            <a:pPr marL="457200" indent="-228600" algn="l">
              <a:buFont typeface="Arial" panose="020B0604020202020204" pitchFamily="34" charset="0"/>
              <a:buChar char="•"/>
            </a:pPr>
            <a:endParaRPr lang="en-US">
              <a:solidFill>
                <a:srgbClr val="FFFFFF"/>
              </a:solidFill>
              <a:latin typeface="Times New Roman" panose="02020603050405020304" pitchFamily="18" charset="0"/>
              <a:cs typeface="Times New Roman" panose="02020603050405020304" pitchFamily="18" charset="0"/>
            </a:endParaRPr>
          </a:p>
          <a:p>
            <a:pPr marL="457200" indent="-228600" algn="l">
              <a:buFont typeface="Arial" panose="020B0604020202020204" pitchFamily="34" charset="0"/>
              <a:buChar char="•"/>
            </a:pPr>
            <a:endParaRPr lang="en-US">
              <a:solidFill>
                <a:srgbClr val="FFFFFF"/>
              </a:solidFill>
              <a:latin typeface="Times New Roman" panose="02020603050405020304" pitchFamily="18" charset="0"/>
              <a:cs typeface="Times New Roman" panose="02020603050405020304" pitchFamily="18" charset="0"/>
            </a:endParaRPr>
          </a:p>
          <a:p>
            <a:pPr marL="457200" indent="-228600" algn="l">
              <a:buFont typeface="Arial" panose="020B0604020202020204" pitchFamily="34" charset="0"/>
              <a:buChar char="•"/>
            </a:pPr>
            <a:endParaRPr lang="en-US">
              <a:solidFill>
                <a:srgbClr val="FFFFFF"/>
              </a:solidFill>
              <a:latin typeface="Times New Roman" panose="02020603050405020304" pitchFamily="18" charset="0"/>
              <a:cs typeface="Times New Roman" panose="02020603050405020304" pitchFamily="18" charset="0"/>
            </a:endParaRPr>
          </a:p>
          <a:p>
            <a:pPr marL="457200" indent="-228600" algn="l">
              <a:buFont typeface="Arial" panose="020B0604020202020204" pitchFamily="34" charset="0"/>
              <a:buChar char="•"/>
            </a:pPr>
            <a:endParaRPr lang="en-US">
              <a:solidFill>
                <a:srgbClr val="FFFFFF"/>
              </a:solidFill>
              <a:latin typeface="Times New Roman" panose="02020603050405020304" pitchFamily="18" charset="0"/>
              <a:cs typeface="Times New Roman" panose="02020603050405020304" pitchFamily="18" charset="0"/>
            </a:endParaRPr>
          </a:p>
          <a:p>
            <a:pPr marL="457200" indent="-228600" algn="l">
              <a:buFont typeface="Arial" panose="020B0604020202020204" pitchFamily="34" charset="0"/>
              <a:buChar char="•"/>
            </a:pPr>
            <a:endParaRPr lang="en-US">
              <a:solidFill>
                <a:srgbClr val="FFFFFF"/>
              </a:solidFill>
              <a:latin typeface="Times New Roman" panose="02020603050405020304" pitchFamily="18" charset="0"/>
              <a:cs typeface="Times New Roman" panose="02020603050405020304" pitchFamily="18" charset="0"/>
            </a:endParaRPr>
          </a:p>
          <a:p>
            <a:pPr marL="457200" indent="-228600" algn="l">
              <a:buFont typeface="Arial" panose="020B0604020202020204" pitchFamily="34" charset="0"/>
              <a:buChar char="•"/>
            </a:pPr>
            <a:endParaRPr lang="en-US">
              <a:solidFill>
                <a:srgbClr val="FFFFFF"/>
              </a:solidFill>
              <a:latin typeface="Times New Roman" panose="02020603050405020304" pitchFamily="18" charset="0"/>
              <a:cs typeface="Times New Roman" panose="02020603050405020304" pitchFamily="18" charset="0"/>
            </a:endParaRPr>
          </a:p>
          <a:p>
            <a:pPr marL="457200" indent="-228600" algn="l">
              <a:buFont typeface="Arial" panose="020B0604020202020204" pitchFamily="34" charset="0"/>
              <a:buChar char="•"/>
            </a:pPr>
            <a:endParaRPr lang="en-US">
              <a:solidFill>
                <a:srgbClr val="FFFFFF"/>
              </a:solidFill>
              <a:latin typeface="Times New Roman" panose="02020603050405020304" pitchFamily="18" charset="0"/>
              <a:cs typeface="Times New Roman" panose="02020603050405020304" pitchFamily="18" charset="0"/>
            </a:endParaRPr>
          </a:p>
          <a:p>
            <a:pPr marL="457200" indent="-228600" algn="l">
              <a:buFont typeface="Arial" panose="020B0604020202020204" pitchFamily="34" charset="0"/>
              <a:buChar char="•"/>
            </a:pPr>
            <a:endParaRPr lang="en-US">
              <a:solidFill>
                <a:srgbClr val="FFFFFF"/>
              </a:solidFill>
            </a:endParaRPr>
          </a:p>
        </p:txBody>
      </p:sp>
      <p:pic>
        <p:nvPicPr>
          <p:cNvPr id="7" name="Picture 6" descr="A cartoon of a robot&#10;&#10;Description automatically generated">
            <a:extLst>
              <a:ext uri="{FF2B5EF4-FFF2-40B4-BE49-F238E27FC236}">
                <a16:creationId xmlns:a16="http://schemas.microsoft.com/office/drawing/2014/main" id="{D2522072-53AB-A190-0E19-AE64DC32BFED}"/>
              </a:ext>
            </a:extLst>
          </p:cNvPr>
          <p:cNvPicPr>
            <a:picLocks noChangeAspect="1"/>
          </p:cNvPicPr>
          <p:nvPr/>
        </p:nvPicPr>
        <p:blipFill>
          <a:blip r:embed="rId3"/>
          <a:stretch>
            <a:fillRect/>
          </a:stretch>
        </p:blipFill>
        <p:spPr>
          <a:xfrm>
            <a:off x="9701213" y="4672013"/>
            <a:ext cx="2368337" cy="2043113"/>
          </a:xfrm>
          <a:prstGeom prst="rect">
            <a:avLst/>
          </a:prstGeom>
        </p:spPr>
      </p:pic>
    </p:spTree>
    <p:extLst>
      <p:ext uri="{BB962C8B-B14F-4D97-AF65-F5344CB8AC3E}">
        <p14:creationId xmlns:p14="http://schemas.microsoft.com/office/powerpoint/2010/main" val="2014312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Content Placeholder 72">
            <a:extLst>
              <a:ext uri="{FF2B5EF4-FFF2-40B4-BE49-F238E27FC236}">
                <a16:creationId xmlns:a16="http://schemas.microsoft.com/office/drawing/2014/main" id="{88C7A559-E01E-97DF-F22A-A6A6728CBB53}"/>
              </a:ext>
            </a:extLst>
          </p:cNvPr>
          <p:cNvSpPr>
            <a:spLocks noGrp="1"/>
          </p:cNvSpPr>
          <p:nvPr>
            <p:ph idx="1"/>
          </p:nvPr>
        </p:nvSpPr>
        <p:spPr>
          <a:xfrm>
            <a:off x="581193" y="2340864"/>
            <a:ext cx="3331134" cy="3634486"/>
          </a:xfrm>
        </p:spPr>
        <p:txBody>
          <a:bodyPr>
            <a:normAutofit/>
          </a:bodyPr>
          <a:lstStyle/>
          <a:p>
            <a:pPr marL="305435" indent="-305435"/>
            <a:r>
              <a:rPr lang="en-US"/>
              <a:t>Interactive maps are created using Leaflet JS</a:t>
            </a:r>
          </a:p>
        </p:txBody>
      </p:sp>
      <p:pic>
        <p:nvPicPr>
          <p:cNvPr id="2" name="Picture 1" descr="A map with blue pointers and a location&#10;&#10;Description automatically generated">
            <a:extLst>
              <a:ext uri="{FF2B5EF4-FFF2-40B4-BE49-F238E27FC236}">
                <a16:creationId xmlns:a16="http://schemas.microsoft.com/office/drawing/2014/main" id="{BC632AB9-41C4-ECE6-5EBE-7C2F1A0B9F48}"/>
              </a:ext>
            </a:extLst>
          </p:cNvPr>
          <p:cNvPicPr>
            <a:picLocks noChangeAspect="1"/>
          </p:cNvPicPr>
          <p:nvPr/>
        </p:nvPicPr>
        <p:blipFill rotWithShape="1">
          <a:blip r:embed="rId2"/>
          <a:srcRect r="2" b="3936"/>
          <a:stretch/>
        </p:blipFill>
        <p:spPr>
          <a:xfrm>
            <a:off x="4500224" y="780520"/>
            <a:ext cx="3699935" cy="2203704"/>
          </a:xfrm>
          <a:prstGeom prst="rect">
            <a:avLst/>
          </a:prstGeom>
        </p:spPr>
      </p:pic>
      <p:pic>
        <p:nvPicPr>
          <p:cNvPr id="5" name="Content Placeholder 4" descr="A map of a city&#10;&#10;Description automatically generated">
            <a:extLst>
              <a:ext uri="{FF2B5EF4-FFF2-40B4-BE49-F238E27FC236}">
                <a16:creationId xmlns:a16="http://schemas.microsoft.com/office/drawing/2014/main" id="{3B898A54-C492-09F3-8496-1ADD6F133214}"/>
              </a:ext>
            </a:extLst>
          </p:cNvPr>
          <p:cNvPicPr>
            <a:picLocks noChangeAspect="1"/>
          </p:cNvPicPr>
          <p:nvPr/>
        </p:nvPicPr>
        <p:blipFill rotWithShape="1">
          <a:blip r:embed="rId3"/>
          <a:srcRect r="2" b="3155"/>
          <a:stretch/>
        </p:blipFill>
        <p:spPr>
          <a:xfrm>
            <a:off x="7547194" y="1880267"/>
            <a:ext cx="3699935" cy="2203704"/>
          </a:xfrm>
          <a:prstGeom prst="rect">
            <a:avLst/>
          </a:prstGeom>
        </p:spPr>
      </p:pic>
      <p:pic>
        <p:nvPicPr>
          <p:cNvPr id="4" name="Content Placeholder 3" descr="Complete Guide for Leaflet JS : Beginner to Expert">
            <a:extLst>
              <a:ext uri="{FF2B5EF4-FFF2-40B4-BE49-F238E27FC236}">
                <a16:creationId xmlns:a16="http://schemas.microsoft.com/office/drawing/2014/main" id="{175C7258-26CA-60E3-8189-33654B13E371}"/>
              </a:ext>
            </a:extLst>
          </p:cNvPr>
          <p:cNvPicPr>
            <a:picLocks noChangeAspect="1"/>
          </p:cNvPicPr>
          <p:nvPr/>
        </p:nvPicPr>
        <p:blipFill rotWithShape="1">
          <a:blip r:embed="rId4"/>
          <a:srcRect l="4441" r="1115" b="-2"/>
          <a:stretch/>
        </p:blipFill>
        <p:spPr>
          <a:xfrm>
            <a:off x="7949818" y="4186861"/>
            <a:ext cx="3699935" cy="2203704"/>
          </a:xfrm>
          <a:prstGeom prst="rect">
            <a:avLst/>
          </a:prstGeom>
        </p:spPr>
      </p:pic>
      <p:pic>
        <p:nvPicPr>
          <p:cNvPr id="10" name="Picture 9" descr="A map of a city&#10;&#10;Description automatically generated">
            <a:extLst>
              <a:ext uri="{FF2B5EF4-FFF2-40B4-BE49-F238E27FC236}">
                <a16:creationId xmlns:a16="http://schemas.microsoft.com/office/drawing/2014/main" id="{005117E4-04D1-9E16-A46D-6CFFA6C2D953}"/>
              </a:ext>
            </a:extLst>
          </p:cNvPr>
          <p:cNvPicPr>
            <a:picLocks noChangeAspect="1"/>
          </p:cNvPicPr>
          <p:nvPr/>
        </p:nvPicPr>
        <p:blipFill>
          <a:blip r:embed="rId5"/>
          <a:stretch>
            <a:fillRect/>
          </a:stretch>
        </p:blipFill>
        <p:spPr>
          <a:xfrm>
            <a:off x="4499918" y="3184395"/>
            <a:ext cx="3912974" cy="2414807"/>
          </a:xfrm>
          <a:prstGeom prst="rect">
            <a:avLst/>
          </a:prstGeom>
        </p:spPr>
      </p:pic>
    </p:spTree>
    <p:extLst>
      <p:ext uri="{BB962C8B-B14F-4D97-AF65-F5344CB8AC3E}">
        <p14:creationId xmlns:p14="http://schemas.microsoft.com/office/powerpoint/2010/main" val="2365453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AC726-6757-D619-D1A5-9DC1B7FCA6A6}"/>
              </a:ext>
            </a:extLst>
          </p:cNvPr>
          <p:cNvSpPr>
            <a:spLocks noGrp="1"/>
          </p:cNvSpPr>
          <p:nvPr>
            <p:ph type="title"/>
          </p:nvPr>
        </p:nvSpPr>
        <p:spPr>
          <a:xfrm>
            <a:off x="609906" y="702156"/>
            <a:ext cx="3568661" cy="1188720"/>
          </a:xfrm>
        </p:spPr>
        <p:txBody>
          <a:bodyPr>
            <a:noAutofit/>
          </a:bodyPr>
          <a:lstStyle/>
          <a:p>
            <a:r>
              <a:rPr lang="en-US" sz="4000" b="1" u="sng">
                <a:latin typeface="Times New Roman"/>
                <a:cs typeface="Times New Roman"/>
              </a:rPr>
              <a:t>Creating Maps</a:t>
            </a:r>
          </a:p>
        </p:txBody>
      </p:sp>
      <p:sp>
        <p:nvSpPr>
          <p:cNvPr id="8" name="Content Placeholder 7">
            <a:extLst>
              <a:ext uri="{FF2B5EF4-FFF2-40B4-BE49-F238E27FC236}">
                <a16:creationId xmlns:a16="http://schemas.microsoft.com/office/drawing/2014/main" id="{AF2211CB-737C-BED2-9C0D-04FC272DA7A9}"/>
              </a:ext>
            </a:extLst>
          </p:cNvPr>
          <p:cNvSpPr>
            <a:spLocks noGrp="1"/>
          </p:cNvSpPr>
          <p:nvPr>
            <p:ph idx="1"/>
          </p:nvPr>
        </p:nvSpPr>
        <p:spPr>
          <a:xfrm>
            <a:off x="609906" y="2340864"/>
            <a:ext cx="3568661" cy="3634486"/>
          </a:xfrm>
        </p:spPr>
        <p:txBody>
          <a:bodyPr vert="horz" lIns="91440" tIns="45720" rIns="91440" bIns="45720" rtlCol="0" anchor="t">
            <a:normAutofit/>
          </a:bodyPr>
          <a:lstStyle/>
          <a:p>
            <a:pPr marL="305435" indent="-305435"/>
            <a:r>
              <a:rPr lang="en-US"/>
              <a:t>Map object created with L.map()</a:t>
            </a:r>
          </a:p>
          <a:p>
            <a:pPr marL="305435" indent="-305435"/>
            <a:r>
              <a:rPr lang="en-US"/>
              <a:t>Setting the initial view</a:t>
            </a:r>
          </a:p>
          <a:p>
            <a:pPr marL="305435" indent="-305435"/>
            <a:r>
              <a:rPr lang="en-US"/>
              <a:t>Creating markers for each coordinate with L.marker()</a:t>
            </a:r>
          </a:p>
          <a:p>
            <a:pPr marL="305435" indent="-305435"/>
            <a:r>
              <a:rPr lang="en-US"/>
              <a:t>Popups created with bindPopup()</a:t>
            </a:r>
          </a:p>
        </p:txBody>
      </p:sp>
      <p:pic>
        <p:nvPicPr>
          <p:cNvPr id="4" name="Content Placeholder 3" descr="A computer screen shot of a program&#10;&#10;Description automatically generated">
            <a:extLst>
              <a:ext uri="{FF2B5EF4-FFF2-40B4-BE49-F238E27FC236}">
                <a16:creationId xmlns:a16="http://schemas.microsoft.com/office/drawing/2014/main" id="{C3BC91B4-F203-8D2C-CC17-F313193A5B3C}"/>
              </a:ext>
            </a:extLst>
          </p:cNvPr>
          <p:cNvPicPr>
            <a:picLocks noChangeAspect="1"/>
          </p:cNvPicPr>
          <p:nvPr/>
        </p:nvPicPr>
        <p:blipFill rotWithShape="1">
          <a:blip r:embed="rId2"/>
          <a:srcRect r="17292"/>
          <a:stretch/>
        </p:blipFill>
        <p:spPr>
          <a:xfrm>
            <a:off x="4654295" y="10"/>
            <a:ext cx="7537705" cy="6857990"/>
          </a:xfrm>
          <a:prstGeom prst="rect">
            <a:avLst/>
          </a:prstGeom>
        </p:spPr>
      </p:pic>
    </p:spTree>
    <p:extLst>
      <p:ext uri="{BB962C8B-B14F-4D97-AF65-F5344CB8AC3E}">
        <p14:creationId xmlns:p14="http://schemas.microsoft.com/office/powerpoint/2010/main" val="4000870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9D2CA-5CAD-9DF3-B937-0E44DB47D7C6}"/>
              </a:ext>
            </a:extLst>
          </p:cNvPr>
          <p:cNvSpPr>
            <a:spLocks noGrp="1"/>
          </p:cNvSpPr>
          <p:nvPr>
            <p:ph type="title"/>
          </p:nvPr>
        </p:nvSpPr>
        <p:spPr>
          <a:xfrm>
            <a:off x="2385515" y="786562"/>
            <a:ext cx="7729728" cy="1188720"/>
          </a:xfrm>
        </p:spPr>
        <p:txBody>
          <a:bodyPr>
            <a:normAutofit/>
          </a:bodyPr>
          <a:lstStyle/>
          <a:p>
            <a:r>
              <a:rPr lang="en-US" sz="4000" b="1" u="sng">
                <a:solidFill>
                  <a:schemeClr val="bg1"/>
                </a:solidFill>
                <a:latin typeface="Times New Roman"/>
                <a:cs typeface="Times New Roman"/>
              </a:rPr>
              <a:t>Future Scope</a:t>
            </a:r>
            <a:r>
              <a:rPr lang="en-US" sz="3200" b="1">
                <a:solidFill>
                  <a:schemeClr val="tx1">
                    <a:lumMod val="85000"/>
                    <a:lumOff val="15000"/>
                  </a:schemeClr>
                </a:solidFill>
                <a:latin typeface="Times New Roman"/>
                <a:cs typeface="Times New Roman"/>
              </a:rPr>
              <a:t> </a:t>
            </a:r>
            <a:endParaRPr lang="en-US">
              <a:solidFill>
                <a:schemeClr val="tx1">
                  <a:lumMod val="85000"/>
                  <a:lumOff val="15000"/>
                </a:schemeClr>
              </a:solidFill>
              <a:latin typeface="Times New Roman"/>
              <a:cs typeface="Times New Roman"/>
            </a:endParaRPr>
          </a:p>
        </p:txBody>
      </p:sp>
      <p:graphicFrame>
        <p:nvGraphicFramePr>
          <p:cNvPr id="5" name="Content Placeholder 2">
            <a:extLst>
              <a:ext uri="{FF2B5EF4-FFF2-40B4-BE49-F238E27FC236}">
                <a16:creationId xmlns:a16="http://schemas.microsoft.com/office/drawing/2014/main" id="{39B65AC3-B811-CEAA-7D10-A0E820EE0139}"/>
              </a:ext>
            </a:extLst>
          </p:cNvPr>
          <p:cNvGraphicFramePr>
            <a:graphicFrameLocks noGrp="1"/>
          </p:cNvGraphicFramePr>
          <p:nvPr>
            <p:ph idx="1"/>
            <p:extLst>
              <p:ext uri="{D42A27DB-BD31-4B8C-83A1-F6EECF244321}">
                <p14:modId xmlns:p14="http://schemas.microsoft.com/office/powerpoint/2010/main" val="3633682830"/>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3166421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9D2CA-5CAD-9DF3-B937-0E44DB47D7C6}"/>
              </a:ext>
            </a:extLst>
          </p:cNvPr>
          <p:cNvSpPr>
            <a:spLocks noGrp="1"/>
          </p:cNvSpPr>
          <p:nvPr>
            <p:ph type="title"/>
          </p:nvPr>
        </p:nvSpPr>
        <p:spPr>
          <a:xfrm>
            <a:off x="609906" y="702155"/>
            <a:ext cx="3568661" cy="1269713"/>
          </a:xfrm>
        </p:spPr>
        <p:txBody>
          <a:bodyPr>
            <a:normAutofit fontScale="90000"/>
          </a:bodyPr>
          <a:lstStyle/>
          <a:p>
            <a:r>
              <a:rPr lang="en-US" sz="4400" b="1" u="sng">
                <a:latin typeface="Times New Roman"/>
                <a:cs typeface="Times New Roman"/>
              </a:rPr>
              <a:t>Future Scope</a:t>
            </a:r>
            <a:r>
              <a:rPr lang="en-US" b="1">
                <a:latin typeface="Times New Roman"/>
                <a:cs typeface="Times New Roman"/>
              </a:rPr>
              <a:t> </a:t>
            </a:r>
            <a:endParaRPr lang="en-US" b="1">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259937A-CE58-5FFF-B32E-429887939C34}"/>
              </a:ext>
            </a:extLst>
          </p:cNvPr>
          <p:cNvSpPr>
            <a:spLocks noGrp="1"/>
          </p:cNvSpPr>
          <p:nvPr>
            <p:ph idx="1"/>
          </p:nvPr>
        </p:nvSpPr>
        <p:spPr>
          <a:xfrm>
            <a:off x="609906" y="2340864"/>
            <a:ext cx="3568661" cy="3634486"/>
          </a:xfrm>
        </p:spPr>
        <p:txBody>
          <a:bodyPr>
            <a:normAutofit/>
          </a:bodyPr>
          <a:lstStyle/>
          <a:p>
            <a:pPr marL="305435" indent="-305435"/>
            <a:r>
              <a:rPr lang="en-US">
                <a:latin typeface="Times New Roman"/>
                <a:cs typeface="Times New Roman"/>
              </a:rPr>
              <a:t>Adding Natural Language Processing functionality to the Health Clinic Locator</a:t>
            </a:r>
            <a:endParaRPr lang="en-US"/>
          </a:p>
          <a:p>
            <a:pPr marL="305435" indent="-305435"/>
            <a:r>
              <a:rPr lang="en-US">
                <a:latin typeface="Times New Roman"/>
                <a:cs typeface="Times New Roman"/>
              </a:rPr>
              <a:t>NLP basics implemented with the NLTK library (tokenization, part-of-speech tagging)</a:t>
            </a:r>
            <a:endParaRPr lang="en-US">
              <a:latin typeface="Times New Roman" panose="02020603050405020304" pitchFamily="18" charset="0"/>
              <a:cs typeface="Times New Roman" panose="02020603050405020304" pitchFamily="18" charset="0"/>
            </a:endParaRPr>
          </a:p>
          <a:p>
            <a:pPr marL="305435" indent="-305435"/>
            <a:r>
              <a:rPr lang="en-US">
                <a:latin typeface="Times New Roman"/>
                <a:cs typeface="Times New Roman"/>
              </a:rPr>
              <a:t>Gradually expand NLP capabilities over time using Natural Language Toolkit</a:t>
            </a:r>
            <a:endParaRPr lang="en-US">
              <a:latin typeface="Times New Roman" panose="02020603050405020304" pitchFamily="18" charset="0"/>
              <a:cs typeface="Times New Roman" panose="02020603050405020304" pitchFamily="18" charset="0"/>
            </a:endParaRPr>
          </a:p>
          <a:p>
            <a:pPr marL="305435" indent="-305435"/>
            <a:endParaRPr lang="en-US">
              <a:latin typeface="Times New Roman" panose="02020603050405020304" pitchFamily="18" charset="0"/>
              <a:cs typeface="Times New Roman" panose="02020603050405020304" pitchFamily="18" charset="0"/>
            </a:endParaRPr>
          </a:p>
        </p:txBody>
      </p:sp>
      <p:pic>
        <p:nvPicPr>
          <p:cNvPr id="4" name="Picture 3" descr="A screen shot of a computer code&#10;&#10;Description automatically generated">
            <a:extLst>
              <a:ext uri="{FF2B5EF4-FFF2-40B4-BE49-F238E27FC236}">
                <a16:creationId xmlns:a16="http://schemas.microsoft.com/office/drawing/2014/main" id="{EDD23D00-A3B2-8BEC-4CA9-316C07CCF543}"/>
              </a:ext>
            </a:extLst>
          </p:cNvPr>
          <p:cNvPicPr>
            <a:picLocks noChangeAspect="1"/>
          </p:cNvPicPr>
          <p:nvPr/>
        </p:nvPicPr>
        <p:blipFill>
          <a:blip r:embed="rId2"/>
          <a:stretch>
            <a:fillRect/>
          </a:stretch>
        </p:blipFill>
        <p:spPr>
          <a:xfrm>
            <a:off x="5833556" y="702156"/>
            <a:ext cx="4376752" cy="5273194"/>
          </a:xfrm>
          <a:prstGeom prst="rect">
            <a:avLst/>
          </a:prstGeom>
        </p:spPr>
      </p:pic>
    </p:spTree>
    <p:extLst>
      <p:ext uri="{BB962C8B-B14F-4D97-AF65-F5344CB8AC3E}">
        <p14:creationId xmlns:p14="http://schemas.microsoft.com/office/powerpoint/2010/main" val="29868436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1363D-EE2C-1B23-8D2E-DA906BCCCDED}"/>
              </a:ext>
            </a:extLst>
          </p:cNvPr>
          <p:cNvSpPr>
            <a:spLocks noGrp="1"/>
          </p:cNvSpPr>
          <p:nvPr>
            <p:ph type="title"/>
          </p:nvPr>
        </p:nvSpPr>
        <p:spPr/>
        <p:txBody>
          <a:bodyPr>
            <a:noAutofit/>
          </a:bodyPr>
          <a:lstStyle/>
          <a:p>
            <a:r>
              <a:rPr lang="en-US" sz="4000" b="1" u="sng">
                <a:latin typeface="Times New Roman"/>
                <a:cs typeface="Times New Roman"/>
              </a:rPr>
              <a:t>Advanced similar projects/companies</a:t>
            </a:r>
          </a:p>
        </p:txBody>
      </p:sp>
      <p:pic>
        <p:nvPicPr>
          <p:cNvPr id="4" name="Content Placeholder 3" descr="Telehealth company Babylon Health exposes customer consultations in data  breach - SiliconANGLE">
            <a:extLst>
              <a:ext uri="{FF2B5EF4-FFF2-40B4-BE49-F238E27FC236}">
                <a16:creationId xmlns:a16="http://schemas.microsoft.com/office/drawing/2014/main" id="{1CFFA221-C595-F41A-4A2B-696899086D34}"/>
              </a:ext>
            </a:extLst>
          </p:cNvPr>
          <p:cNvPicPr>
            <a:picLocks noGrp="1" noChangeAspect="1"/>
          </p:cNvPicPr>
          <p:nvPr>
            <p:ph idx="1"/>
          </p:nvPr>
        </p:nvPicPr>
        <p:blipFill>
          <a:blip r:embed="rId2"/>
          <a:stretch>
            <a:fillRect/>
          </a:stretch>
        </p:blipFill>
        <p:spPr>
          <a:xfrm>
            <a:off x="649931" y="2444535"/>
            <a:ext cx="3749932" cy="1965625"/>
          </a:xfrm>
        </p:spPr>
      </p:pic>
      <p:pic>
        <p:nvPicPr>
          <p:cNvPr id="5" name="Picture 4" descr="A blue and grey text on a black background&#10;&#10;Description automatically generated">
            <a:extLst>
              <a:ext uri="{FF2B5EF4-FFF2-40B4-BE49-F238E27FC236}">
                <a16:creationId xmlns:a16="http://schemas.microsoft.com/office/drawing/2014/main" id="{15B22EA0-0F98-AA01-07F3-F5B4C5CE786C}"/>
              </a:ext>
            </a:extLst>
          </p:cNvPr>
          <p:cNvPicPr>
            <a:picLocks noChangeAspect="1"/>
          </p:cNvPicPr>
          <p:nvPr/>
        </p:nvPicPr>
        <p:blipFill>
          <a:blip r:embed="rId3"/>
          <a:stretch>
            <a:fillRect/>
          </a:stretch>
        </p:blipFill>
        <p:spPr>
          <a:xfrm>
            <a:off x="1563130" y="5081007"/>
            <a:ext cx="3742037" cy="1206202"/>
          </a:xfrm>
          <a:prstGeom prst="rect">
            <a:avLst/>
          </a:prstGeom>
        </p:spPr>
      </p:pic>
      <p:pic>
        <p:nvPicPr>
          <p:cNvPr id="6" name="Picture 5" descr="A close up of a logo&#10;&#10;Description automatically generated">
            <a:extLst>
              <a:ext uri="{FF2B5EF4-FFF2-40B4-BE49-F238E27FC236}">
                <a16:creationId xmlns:a16="http://schemas.microsoft.com/office/drawing/2014/main" id="{E78B9021-235A-4048-016C-828023063590}"/>
              </a:ext>
            </a:extLst>
          </p:cNvPr>
          <p:cNvPicPr>
            <a:picLocks noChangeAspect="1"/>
          </p:cNvPicPr>
          <p:nvPr/>
        </p:nvPicPr>
        <p:blipFill>
          <a:blip r:embed="rId4"/>
          <a:stretch>
            <a:fillRect/>
          </a:stretch>
        </p:blipFill>
        <p:spPr>
          <a:xfrm>
            <a:off x="5644737" y="2593988"/>
            <a:ext cx="3175686" cy="1666720"/>
          </a:xfrm>
          <a:prstGeom prst="rect">
            <a:avLst/>
          </a:prstGeom>
        </p:spPr>
      </p:pic>
      <p:pic>
        <p:nvPicPr>
          <p:cNvPr id="8" name="Picture 7" descr="A purple and blue text on a black background&#10;&#10;Description automatically generated">
            <a:extLst>
              <a:ext uri="{FF2B5EF4-FFF2-40B4-BE49-F238E27FC236}">
                <a16:creationId xmlns:a16="http://schemas.microsoft.com/office/drawing/2014/main" id="{673CCE8D-0E04-5E4C-7AA5-98DD13808DDF}"/>
              </a:ext>
            </a:extLst>
          </p:cNvPr>
          <p:cNvPicPr>
            <a:picLocks noChangeAspect="1"/>
          </p:cNvPicPr>
          <p:nvPr/>
        </p:nvPicPr>
        <p:blipFill>
          <a:blip r:embed="rId5"/>
          <a:stretch>
            <a:fillRect/>
          </a:stretch>
        </p:blipFill>
        <p:spPr>
          <a:xfrm>
            <a:off x="9073711" y="2646735"/>
            <a:ext cx="2743200" cy="1448946"/>
          </a:xfrm>
          <a:prstGeom prst="rect">
            <a:avLst/>
          </a:prstGeom>
        </p:spPr>
      </p:pic>
      <p:pic>
        <p:nvPicPr>
          <p:cNvPr id="9" name="Picture 8" descr="A green background with white text and icons&#10;&#10;Description automatically generated">
            <a:extLst>
              <a:ext uri="{FF2B5EF4-FFF2-40B4-BE49-F238E27FC236}">
                <a16:creationId xmlns:a16="http://schemas.microsoft.com/office/drawing/2014/main" id="{602CA848-6E23-B9CE-BE8F-6CCCE4CCBAF1}"/>
              </a:ext>
            </a:extLst>
          </p:cNvPr>
          <p:cNvPicPr>
            <a:picLocks noChangeAspect="1"/>
          </p:cNvPicPr>
          <p:nvPr/>
        </p:nvPicPr>
        <p:blipFill>
          <a:blip r:embed="rId6"/>
          <a:stretch>
            <a:fillRect/>
          </a:stretch>
        </p:blipFill>
        <p:spPr>
          <a:xfrm>
            <a:off x="8513777" y="4589004"/>
            <a:ext cx="1898823" cy="1919418"/>
          </a:xfrm>
          <a:prstGeom prst="rect">
            <a:avLst/>
          </a:prstGeom>
        </p:spPr>
      </p:pic>
    </p:spTree>
    <p:extLst>
      <p:ext uri="{BB962C8B-B14F-4D97-AF65-F5344CB8AC3E}">
        <p14:creationId xmlns:p14="http://schemas.microsoft.com/office/powerpoint/2010/main" val="10271232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957781-EE63-00AC-E162-A3D703F7ED96}"/>
              </a:ext>
            </a:extLst>
          </p:cNvPr>
          <p:cNvSpPr>
            <a:spLocks noGrp="1"/>
          </p:cNvSpPr>
          <p:nvPr>
            <p:ph idx="1"/>
          </p:nvPr>
        </p:nvSpPr>
        <p:spPr>
          <a:xfrm>
            <a:off x="2268616" y="1318341"/>
            <a:ext cx="6143248" cy="4608003"/>
          </a:xfrm>
        </p:spPr>
        <p:txBody>
          <a:bodyPr>
            <a:normAutofit/>
          </a:bodyPr>
          <a:lstStyle/>
          <a:p>
            <a:pPr marL="0" indent="0" algn="ctr">
              <a:buNone/>
            </a:pPr>
            <a:endParaRPr lang="en-US" sz="4000">
              <a:latin typeface="Times New Roman"/>
              <a:cs typeface="Times New Roman"/>
            </a:endParaRPr>
          </a:p>
          <a:p>
            <a:pPr marL="0" indent="0" algn="ctr">
              <a:buNone/>
            </a:pPr>
            <a:endParaRPr lang="en-US" sz="4000">
              <a:latin typeface="Times New Roman"/>
              <a:cs typeface="Times New Roman"/>
            </a:endParaRPr>
          </a:p>
          <a:p>
            <a:pPr marL="0" indent="0" algn="ctr">
              <a:buNone/>
            </a:pPr>
            <a:r>
              <a:rPr lang="en-US" sz="4000" b="1">
                <a:latin typeface="Times New Roman"/>
                <a:cs typeface="Times New Roman"/>
              </a:rPr>
              <a:t>THANK YOU!!!</a:t>
            </a:r>
            <a:endParaRPr lang="en-US" b="1"/>
          </a:p>
        </p:txBody>
      </p:sp>
    </p:spTree>
    <p:extLst>
      <p:ext uri="{BB962C8B-B14F-4D97-AF65-F5344CB8AC3E}">
        <p14:creationId xmlns:p14="http://schemas.microsoft.com/office/powerpoint/2010/main" val="28149443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3AE96-E0A7-5750-170D-762A1ABDED2D}"/>
              </a:ext>
            </a:extLst>
          </p:cNvPr>
          <p:cNvSpPr>
            <a:spLocks noGrp="1"/>
          </p:cNvSpPr>
          <p:nvPr>
            <p:ph type="title"/>
          </p:nvPr>
        </p:nvSpPr>
        <p:spPr/>
        <p:txBody>
          <a:bodyPr anchor="ctr">
            <a:normAutofit/>
          </a:bodyPr>
          <a:lstStyle/>
          <a:p>
            <a:r>
              <a:rPr lang="en-US" sz="4000" b="1" u="sng">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13C0E66D-E36D-8DEF-2472-68363A1563CE}"/>
              </a:ext>
            </a:extLst>
          </p:cNvPr>
          <p:cNvSpPr>
            <a:spLocks noGrp="1"/>
          </p:cNvSpPr>
          <p:nvPr>
            <p:ph idx="1"/>
          </p:nvPr>
        </p:nvSpPr>
        <p:spPr/>
        <p:txBody>
          <a:bodyPr anchor="t">
            <a:normAutofit lnSpcReduction="10000"/>
          </a:bodyPr>
          <a:lstStyle/>
          <a:p>
            <a:pPr marL="0" indent="0" algn="just">
              <a:buNone/>
            </a:pPr>
            <a:r>
              <a:rPr lang="en-US" sz="2400">
                <a:latin typeface="Times New Roman" panose="02020603050405020304" pitchFamily="18" charset="0"/>
                <a:cs typeface="Times New Roman" panose="02020603050405020304" pitchFamily="18" charset="0"/>
              </a:rPr>
              <a:t>Welcome to our Health Clinic Locator, your personalized healthcare companion! Enter your postal code, and we'll guide you to top-rated hospitals tailored to your needs. Uncover essential details such as insurance acceptance, convenient opening hours, and the availability of emergency services. Our goal is to empower you with the information needed to make informed healthcare decisions. Your well-being is our priority – type in your postal code and embark on a journey to optimal healthcare.</a:t>
            </a:r>
          </a:p>
        </p:txBody>
      </p:sp>
    </p:spTree>
    <p:extLst>
      <p:ext uri="{BB962C8B-B14F-4D97-AF65-F5344CB8AC3E}">
        <p14:creationId xmlns:p14="http://schemas.microsoft.com/office/powerpoint/2010/main" val="910495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84E85-9E08-FB79-1C00-92DBAE384F28}"/>
              </a:ext>
            </a:extLst>
          </p:cNvPr>
          <p:cNvSpPr>
            <a:spLocks noGrp="1"/>
          </p:cNvSpPr>
          <p:nvPr>
            <p:ph type="title"/>
          </p:nvPr>
        </p:nvSpPr>
        <p:spPr/>
        <p:txBody>
          <a:bodyPr anchor="ctr">
            <a:normAutofit/>
          </a:bodyPr>
          <a:lstStyle/>
          <a:p>
            <a:r>
              <a:rPr lang="en-US" sz="4000" b="1" u="sng">
                <a:latin typeface="Times New Roman" panose="02020603050405020304" pitchFamily="18" charset="0"/>
                <a:cs typeface="Times New Roman" panose="02020603050405020304" pitchFamily="18" charset="0"/>
              </a:rPr>
              <a:t>OBJECTIVE</a:t>
            </a:r>
          </a:p>
        </p:txBody>
      </p:sp>
      <p:sp>
        <p:nvSpPr>
          <p:cNvPr id="3" name="Content Placeholder 2">
            <a:extLst>
              <a:ext uri="{FF2B5EF4-FFF2-40B4-BE49-F238E27FC236}">
                <a16:creationId xmlns:a16="http://schemas.microsoft.com/office/drawing/2014/main" id="{94F3EF5E-A107-D4C7-F7CC-43C66914D1AE}"/>
              </a:ext>
            </a:extLst>
          </p:cNvPr>
          <p:cNvSpPr>
            <a:spLocks noGrp="1"/>
          </p:cNvSpPr>
          <p:nvPr>
            <p:ph idx="1"/>
          </p:nvPr>
        </p:nvSpPr>
        <p:spPr/>
        <p:txBody>
          <a:bodyPr anchor="t">
            <a:normAutofit/>
          </a:bodyPr>
          <a:lstStyle/>
          <a:p>
            <a:pPr marL="0" indent="0" algn="just">
              <a:buNone/>
            </a:pPr>
            <a:r>
              <a:rPr lang="en-US" sz="2400">
                <a:latin typeface="Times New Roman" panose="02020603050405020304" pitchFamily="18" charset="0"/>
                <a:cs typeface="Times New Roman" panose="02020603050405020304" pitchFamily="18" charset="0"/>
              </a:rPr>
              <a:t>Our objective is to guide individuals to top-rated hospitals that align with their specific needs. We strive to offer a comprehensive overview, including insurance acceptance, convenient opening hours, and the availability of emergency services, ensuring users make informed decisions about their healthcare choices. Through this platform, our goal is to enhance accessibility and facilitate well-informed healthcare decisions for all users.</a:t>
            </a:r>
          </a:p>
        </p:txBody>
      </p:sp>
    </p:spTree>
    <p:extLst>
      <p:ext uri="{BB962C8B-B14F-4D97-AF65-F5344CB8AC3E}">
        <p14:creationId xmlns:p14="http://schemas.microsoft.com/office/powerpoint/2010/main" val="3882395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F4B39-A3E6-80D9-B2A2-0DC2F10244F5}"/>
              </a:ext>
            </a:extLst>
          </p:cNvPr>
          <p:cNvSpPr>
            <a:spLocks noGrp="1"/>
          </p:cNvSpPr>
          <p:nvPr>
            <p:ph type="title"/>
          </p:nvPr>
        </p:nvSpPr>
        <p:spPr/>
        <p:txBody>
          <a:bodyPr anchor="ctr">
            <a:normAutofit/>
          </a:bodyPr>
          <a:lstStyle/>
          <a:p>
            <a:r>
              <a:rPr lang="en-US" sz="4000" b="1" u="sng">
                <a:latin typeface="Times New Roman" panose="02020603050405020304" pitchFamily="18" charset="0"/>
                <a:cs typeface="Times New Roman" panose="02020603050405020304" pitchFamily="18" charset="0"/>
              </a:rPr>
              <a:t>Data COLLECTION</a:t>
            </a:r>
          </a:p>
        </p:txBody>
      </p:sp>
      <p:sp>
        <p:nvSpPr>
          <p:cNvPr id="4" name="Content Placeholder 3">
            <a:extLst>
              <a:ext uri="{FF2B5EF4-FFF2-40B4-BE49-F238E27FC236}">
                <a16:creationId xmlns:a16="http://schemas.microsoft.com/office/drawing/2014/main" id="{9DC8B424-C729-CF7B-A600-E1ADDF12704E}"/>
              </a:ext>
            </a:extLst>
          </p:cNvPr>
          <p:cNvSpPr>
            <a:spLocks noGrp="1"/>
          </p:cNvSpPr>
          <p:nvPr>
            <p:ph idx="1"/>
          </p:nvPr>
        </p:nvSpPr>
        <p:spPr/>
        <p:txBody>
          <a:bodyPr vert="horz" lIns="91440" tIns="45720" rIns="91440" bIns="45720" rtlCol="0" anchor="t">
            <a:normAutofit/>
          </a:bodyPr>
          <a:lstStyle/>
          <a:p>
            <a:pPr marL="0" indent="0" algn="just">
              <a:buNone/>
            </a:pPr>
            <a:r>
              <a:rPr lang="en-US" sz="2400">
                <a:latin typeface="Times New Roman"/>
                <a:cs typeface="Times New Roman"/>
              </a:rPr>
              <a:t>Our data set is a hospital data set that is collected from the web, based on the hospital type. The features in our data set are: Hospital</a:t>
            </a:r>
            <a:r>
              <a:rPr lang="en-US" sz="2400">
                <a:latin typeface="Times New Roman"/>
                <a:ea typeface="+mn-lt"/>
                <a:cs typeface="Times New Roman"/>
              </a:rPr>
              <a:t> Name, Hospital Type, Address, City, State, Postal Code, Email, Contact, Rating, Doctor's Name, Facility Type, Insurance, Emergency Service, Opening Hours, Latitude, Longitude, Web site URL. </a:t>
            </a:r>
            <a:endParaRPr lang="en-US" sz="2400">
              <a:latin typeface="Times New Roman"/>
              <a:cs typeface="Times New Roman"/>
            </a:endParaRPr>
          </a:p>
        </p:txBody>
      </p:sp>
    </p:spTree>
    <p:extLst>
      <p:ext uri="{BB962C8B-B14F-4D97-AF65-F5344CB8AC3E}">
        <p14:creationId xmlns:p14="http://schemas.microsoft.com/office/powerpoint/2010/main" val="20072513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EB81E-09BF-E23A-6EEB-D951C920A0EE}"/>
              </a:ext>
            </a:extLst>
          </p:cNvPr>
          <p:cNvSpPr>
            <a:spLocks noGrp="1"/>
          </p:cNvSpPr>
          <p:nvPr>
            <p:ph type="title"/>
          </p:nvPr>
        </p:nvSpPr>
        <p:spPr/>
        <p:txBody>
          <a:bodyPr anchor="t">
            <a:normAutofit/>
          </a:bodyPr>
          <a:lstStyle/>
          <a:p>
            <a:r>
              <a:rPr lang="en-US" sz="4000" b="1" u="sng">
                <a:latin typeface="Times New Roman" panose="02020603050405020304" pitchFamily="18" charset="0"/>
                <a:cs typeface="Times New Roman" panose="02020603050405020304" pitchFamily="18" charset="0"/>
              </a:rPr>
              <a:t>Data Preprocessing</a:t>
            </a:r>
          </a:p>
        </p:txBody>
      </p:sp>
      <p:sp>
        <p:nvSpPr>
          <p:cNvPr id="4" name="Content Placeholder 3">
            <a:extLst>
              <a:ext uri="{FF2B5EF4-FFF2-40B4-BE49-F238E27FC236}">
                <a16:creationId xmlns:a16="http://schemas.microsoft.com/office/drawing/2014/main" id="{11D2AD52-D800-38BD-1719-D47D44D040FA}"/>
              </a:ext>
            </a:extLst>
          </p:cNvPr>
          <p:cNvSpPr>
            <a:spLocks noGrp="1"/>
          </p:cNvSpPr>
          <p:nvPr>
            <p:ph idx="1"/>
          </p:nvPr>
        </p:nvSpPr>
        <p:spPr/>
        <p:txBody>
          <a:bodyPr vert="horz" lIns="91440" tIns="45720" rIns="91440" bIns="45720" rtlCol="0" anchor="t">
            <a:normAutofit lnSpcReduction="10000"/>
          </a:bodyPr>
          <a:lstStyle/>
          <a:p>
            <a:pPr marL="0" indent="0" algn="just">
              <a:buNone/>
            </a:pPr>
            <a:r>
              <a:rPr lang="en-US" sz="2400">
                <a:latin typeface="Times New Roman"/>
                <a:cs typeface="Times New Roman"/>
              </a:rPr>
              <a:t>As part of data preprocessing, we are changing our raw data file which is in excel format to CSV file. Then we are finding if there are any missing values in our data set and are replacing all the missing values with NA. Then we are removing all the leading and trailing spaces from each string from the selected columns that are of type string. Further, we are renaming all the columns with meaningful names and then we are saving the cleaned data to a new CSV file in the data_clean folder.</a:t>
            </a:r>
          </a:p>
        </p:txBody>
      </p:sp>
    </p:spTree>
    <p:extLst>
      <p:ext uri="{BB962C8B-B14F-4D97-AF65-F5344CB8AC3E}">
        <p14:creationId xmlns:p14="http://schemas.microsoft.com/office/powerpoint/2010/main" val="2978738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FCEF6-4E5F-A659-6E61-36F18BBDFF82}"/>
              </a:ext>
            </a:extLst>
          </p:cNvPr>
          <p:cNvSpPr>
            <a:spLocks noGrp="1"/>
          </p:cNvSpPr>
          <p:nvPr>
            <p:ph type="title"/>
          </p:nvPr>
        </p:nvSpPr>
        <p:spPr/>
        <p:txBody>
          <a:bodyPr anchor="ctr">
            <a:normAutofit/>
          </a:bodyPr>
          <a:lstStyle/>
          <a:p>
            <a:r>
              <a:rPr lang="en-US" sz="4000" b="1" u="sng">
                <a:latin typeface="Times New Roman"/>
                <a:cs typeface="Times New Roman"/>
              </a:rPr>
              <a:t>BOT functionalities</a:t>
            </a:r>
          </a:p>
        </p:txBody>
      </p:sp>
      <p:sp>
        <p:nvSpPr>
          <p:cNvPr id="4" name="Content Placeholder 3">
            <a:extLst>
              <a:ext uri="{FF2B5EF4-FFF2-40B4-BE49-F238E27FC236}">
                <a16:creationId xmlns:a16="http://schemas.microsoft.com/office/drawing/2014/main" id="{C424C1B1-ECE2-FC4A-17D3-7256ACBD6F6C}"/>
              </a:ext>
            </a:extLst>
          </p:cNvPr>
          <p:cNvSpPr>
            <a:spLocks noGrp="1"/>
          </p:cNvSpPr>
          <p:nvPr>
            <p:ph idx="1"/>
          </p:nvPr>
        </p:nvSpPr>
        <p:spPr/>
        <p:txBody>
          <a:bodyPr vert="horz" lIns="91440" tIns="45720" rIns="91440" bIns="45720" rtlCol="0" anchor="t">
            <a:normAutofit/>
          </a:bodyPr>
          <a:lstStyle/>
          <a:p>
            <a:pPr marL="0" indent="0" algn="just">
              <a:buNone/>
            </a:pPr>
            <a:r>
              <a:rPr lang="en-US" sz="2400">
                <a:latin typeface="Times New Roman"/>
                <a:ea typeface="+mn-lt"/>
                <a:cs typeface="+mn-lt"/>
              </a:rPr>
              <a:t>First bot requests for the username, then asks the user to select the facility type and then requests the user for the pincode. Later based on the pincode provided by the user, the bot displays all the hospitals in the pincode specified by the user based on the rating of the hospital i.e., the top-rated hospital will appear first in the list. Then the displayed hospitals will be visualized on the map.</a:t>
            </a:r>
            <a:endParaRPr lang="en-US" sz="2400">
              <a:latin typeface="Times New Roman"/>
              <a:cs typeface="Times New Roman"/>
            </a:endParaRPr>
          </a:p>
        </p:txBody>
      </p:sp>
    </p:spTree>
    <p:extLst>
      <p:ext uri="{BB962C8B-B14F-4D97-AF65-F5344CB8AC3E}">
        <p14:creationId xmlns:p14="http://schemas.microsoft.com/office/powerpoint/2010/main" val="3100346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7F4A-A491-55A1-3339-971FE88A90FE}"/>
              </a:ext>
            </a:extLst>
          </p:cNvPr>
          <p:cNvSpPr>
            <a:spLocks noGrp="1"/>
          </p:cNvSpPr>
          <p:nvPr>
            <p:ph type="title"/>
          </p:nvPr>
        </p:nvSpPr>
        <p:spPr/>
        <p:txBody>
          <a:bodyPr anchor="ctr">
            <a:normAutofit/>
          </a:bodyPr>
          <a:lstStyle/>
          <a:p>
            <a:r>
              <a:rPr lang="en-US" sz="4000" b="1" u="sng">
                <a:latin typeface="Times New Roman"/>
                <a:cs typeface="Times New Roman"/>
              </a:rPr>
              <a:t>Results</a:t>
            </a:r>
          </a:p>
        </p:txBody>
      </p:sp>
      <p:pic>
        <p:nvPicPr>
          <p:cNvPr id="17" name="Content Placeholder 16" descr="A screenshot of a chat&#10;&#10;Description automatically generated">
            <a:extLst>
              <a:ext uri="{FF2B5EF4-FFF2-40B4-BE49-F238E27FC236}">
                <a16:creationId xmlns:a16="http://schemas.microsoft.com/office/drawing/2014/main" id="{88E5FD0B-7B7E-A3AB-2A79-F99B444A610F}"/>
              </a:ext>
            </a:extLst>
          </p:cNvPr>
          <p:cNvPicPr>
            <a:picLocks noGrp="1" noChangeAspect="1"/>
          </p:cNvPicPr>
          <p:nvPr>
            <p:ph idx="1"/>
          </p:nvPr>
        </p:nvPicPr>
        <p:blipFill>
          <a:blip r:embed="rId2"/>
          <a:stretch>
            <a:fillRect/>
          </a:stretch>
        </p:blipFill>
        <p:spPr>
          <a:xfrm>
            <a:off x="532320" y="2563598"/>
            <a:ext cx="1864296" cy="3329710"/>
          </a:xfrm>
        </p:spPr>
      </p:pic>
      <p:pic>
        <p:nvPicPr>
          <p:cNvPr id="19" name="Picture 18" descr="A screenshot of a phone&#10;&#10;Description automatically generated">
            <a:extLst>
              <a:ext uri="{FF2B5EF4-FFF2-40B4-BE49-F238E27FC236}">
                <a16:creationId xmlns:a16="http://schemas.microsoft.com/office/drawing/2014/main" id="{A675B271-83F6-68C8-90FA-7D21C3F53503}"/>
              </a:ext>
            </a:extLst>
          </p:cNvPr>
          <p:cNvPicPr>
            <a:picLocks noChangeAspect="1"/>
          </p:cNvPicPr>
          <p:nvPr/>
        </p:nvPicPr>
        <p:blipFill>
          <a:blip r:embed="rId3"/>
          <a:stretch>
            <a:fillRect/>
          </a:stretch>
        </p:blipFill>
        <p:spPr>
          <a:xfrm>
            <a:off x="2715066" y="2563598"/>
            <a:ext cx="1864296" cy="3329710"/>
          </a:xfrm>
          <a:prstGeom prst="rect">
            <a:avLst/>
          </a:prstGeom>
        </p:spPr>
      </p:pic>
      <p:pic>
        <p:nvPicPr>
          <p:cNvPr id="21" name="Picture 20" descr="A screenshot of a phone&#10;&#10;Description automatically generated">
            <a:extLst>
              <a:ext uri="{FF2B5EF4-FFF2-40B4-BE49-F238E27FC236}">
                <a16:creationId xmlns:a16="http://schemas.microsoft.com/office/drawing/2014/main" id="{F3BDC6AA-A387-CB39-FB4D-DF12C14AFE85}"/>
              </a:ext>
            </a:extLst>
          </p:cNvPr>
          <p:cNvPicPr>
            <a:picLocks noChangeAspect="1"/>
          </p:cNvPicPr>
          <p:nvPr/>
        </p:nvPicPr>
        <p:blipFill>
          <a:blip r:embed="rId4"/>
          <a:stretch>
            <a:fillRect/>
          </a:stretch>
        </p:blipFill>
        <p:spPr>
          <a:xfrm>
            <a:off x="5002814" y="2563598"/>
            <a:ext cx="1864296" cy="3329710"/>
          </a:xfrm>
          <a:prstGeom prst="rect">
            <a:avLst/>
          </a:prstGeom>
        </p:spPr>
      </p:pic>
      <p:pic>
        <p:nvPicPr>
          <p:cNvPr id="23" name="Picture 22" descr="A screenshot of a phone&#10;&#10;Description automatically generated">
            <a:extLst>
              <a:ext uri="{FF2B5EF4-FFF2-40B4-BE49-F238E27FC236}">
                <a16:creationId xmlns:a16="http://schemas.microsoft.com/office/drawing/2014/main" id="{2458E741-4CC7-DD47-19F3-139252157FF6}"/>
              </a:ext>
            </a:extLst>
          </p:cNvPr>
          <p:cNvPicPr>
            <a:picLocks noChangeAspect="1"/>
          </p:cNvPicPr>
          <p:nvPr/>
        </p:nvPicPr>
        <p:blipFill>
          <a:blip r:embed="rId5"/>
          <a:stretch>
            <a:fillRect/>
          </a:stretch>
        </p:blipFill>
        <p:spPr>
          <a:xfrm>
            <a:off x="7380564" y="2563598"/>
            <a:ext cx="1864296" cy="3329710"/>
          </a:xfrm>
          <a:prstGeom prst="rect">
            <a:avLst/>
          </a:prstGeom>
        </p:spPr>
      </p:pic>
      <p:pic>
        <p:nvPicPr>
          <p:cNvPr id="25" name="Picture 24" descr="A screenshot of a chat&#10;&#10;Description automatically generated">
            <a:extLst>
              <a:ext uri="{FF2B5EF4-FFF2-40B4-BE49-F238E27FC236}">
                <a16:creationId xmlns:a16="http://schemas.microsoft.com/office/drawing/2014/main" id="{A7AB6584-8F60-29CB-26AA-FBB7C43A4736}"/>
              </a:ext>
            </a:extLst>
          </p:cNvPr>
          <p:cNvPicPr>
            <a:picLocks noChangeAspect="1"/>
          </p:cNvPicPr>
          <p:nvPr/>
        </p:nvPicPr>
        <p:blipFill>
          <a:blip r:embed="rId6"/>
          <a:stretch>
            <a:fillRect/>
          </a:stretch>
        </p:blipFill>
        <p:spPr>
          <a:xfrm>
            <a:off x="9639561" y="2563598"/>
            <a:ext cx="1864297" cy="3329710"/>
          </a:xfrm>
          <a:prstGeom prst="rect">
            <a:avLst/>
          </a:prstGeom>
        </p:spPr>
      </p:pic>
    </p:spTree>
    <p:extLst>
      <p:ext uri="{BB962C8B-B14F-4D97-AF65-F5344CB8AC3E}">
        <p14:creationId xmlns:p14="http://schemas.microsoft.com/office/powerpoint/2010/main" val="89001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phone&#10;&#10;Description automatically generated">
            <a:extLst>
              <a:ext uri="{FF2B5EF4-FFF2-40B4-BE49-F238E27FC236}">
                <a16:creationId xmlns:a16="http://schemas.microsoft.com/office/drawing/2014/main" id="{CD5E7841-704F-54FC-1676-F866D1FB60C7}"/>
              </a:ext>
            </a:extLst>
          </p:cNvPr>
          <p:cNvPicPr>
            <a:picLocks noGrp="1" noChangeAspect="1"/>
          </p:cNvPicPr>
          <p:nvPr>
            <p:ph idx="1"/>
          </p:nvPr>
        </p:nvPicPr>
        <p:blipFill>
          <a:blip r:embed="rId2"/>
          <a:stretch>
            <a:fillRect/>
          </a:stretch>
        </p:blipFill>
        <p:spPr>
          <a:xfrm>
            <a:off x="620827" y="1092530"/>
            <a:ext cx="1959989" cy="4593817"/>
          </a:xfrm>
        </p:spPr>
      </p:pic>
      <p:pic>
        <p:nvPicPr>
          <p:cNvPr id="7" name="Picture 6" descr="A screenshot of a phone&#10;&#10;Description automatically generated">
            <a:extLst>
              <a:ext uri="{FF2B5EF4-FFF2-40B4-BE49-F238E27FC236}">
                <a16:creationId xmlns:a16="http://schemas.microsoft.com/office/drawing/2014/main" id="{F71FCA9E-08A2-32DF-ECF7-EC35D741DE72}"/>
              </a:ext>
            </a:extLst>
          </p:cNvPr>
          <p:cNvPicPr>
            <a:picLocks noChangeAspect="1"/>
          </p:cNvPicPr>
          <p:nvPr/>
        </p:nvPicPr>
        <p:blipFill>
          <a:blip r:embed="rId2"/>
          <a:stretch>
            <a:fillRect/>
          </a:stretch>
        </p:blipFill>
        <p:spPr>
          <a:xfrm>
            <a:off x="2877054" y="1092529"/>
            <a:ext cx="1959989" cy="4593817"/>
          </a:xfrm>
          <a:prstGeom prst="rect">
            <a:avLst/>
          </a:prstGeom>
        </p:spPr>
      </p:pic>
      <p:pic>
        <p:nvPicPr>
          <p:cNvPr id="9" name="Picture 8" descr="A screenshot of a phone&#10;&#10;Description automatically generated">
            <a:extLst>
              <a:ext uri="{FF2B5EF4-FFF2-40B4-BE49-F238E27FC236}">
                <a16:creationId xmlns:a16="http://schemas.microsoft.com/office/drawing/2014/main" id="{601A920F-B11B-7805-4AB6-6F9AF7CCCDBB}"/>
              </a:ext>
            </a:extLst>
          </p:cNvPr>
          <p:cNvPicPr>
            <a:picLocks noChangeAspect="1"/>
          </p:cNvPicPr>
          <p:nvPr/>
        </p:nvPicPr>
        <p:blipFill>
          <a:blip r:embed="rId3"/>
          <a:stretch>
            <a:fillRect/>
          </a:stretch>
        </p:blipFill>
        <p:spPr>
          <a:xfrm>
            <a:off x="5133281" y="1092529"/>
            <a:ext cx="1959989" cy="4593817"/>
          </a:xfrm>
          <a:prstGeom prst="rect">
            <a:avLst/>
          </a:prstGeom>
        </p:spPr>
      </p:pic>
      <p:pic>
        <p:nvPicPr>
          <p:cNvPr id="11" name="Picture 10" descr="A screenshot of a phone&#10;&#10;Description automatically generated">
            <a:extLst>
              <a:ext uri="{FF2B5EF4-FFF2-40B4-BE49-F238E27FC236}">
                <a16:creationId xmlns:a16="http://schemas.microsoft.com/office/drawing/2014/main" id="{34401C29-0409-DEF3-7CFD-0151CD7D1A08}"/>
              </a:ext>
            </a:extLst>
          </p:cNvPr>
          <p:cNvPicPr>
            <a:picLocks noChangeAspect="1"/>
          </p:cNvPicPr>
          <p:nvPr/>
        </p:nvPicPr>
        <p:blipFill>
          <a:blip r:embed="rId4"/>
          <a:stretch>
            <a:fillRect/>
          </a:stretch>
        </p:blipFill>
        <p:spPr>
          <a:xfrm>
            <a:off x="7495032" y="1089561"/>
            <a:ext cx="1959989" cy="4593816"/>
          </a:xfrm>
          <a:prstGeom prst="rect">
            <a:avLst/>
          </a:prstGeom>
        </p:spPr>
      </p:pic>
      <p:pic>
        <p:nvPicPr>
          <p:cNvPr id="13" name="Picture 12" descr="A screenshot of a chat&#10;&#10;Description automatically generated">
            <a:extLst>
              <a:ext uri="{FF2B5EF4-FFF2-40B4-BE49-F238E27FC236}">
                <a16:creationId xmlns:a16="http://schemas.microsoft.com/office/drawing/2014/main" id="{C069A2E4-C6F6-28B9-9F47-749B1CE2B0E1}"/>
              </a:ext>
            </a:extLst>
          </p:cNvPr>
          <p:cNvPicPr>
            <a:picLocks noChangeAspect="1"/>
          </p:cNvPicPr>
          <p:nvPr/>
        </p:nvPicPr>
        <p:blipFill>
          <a:blip r:embed="rId5"/>
          <a:stretch>
            <a:fillRect/>
          </a:stretch>
        </p:blipFill>
        <p:spPr>
          <a:xfrm>
            <a:off x="9856783" y="1089558"/>
            <a:ext cx="1959989" cy="4593817"/>
          </a:xfrm>
          <a:prstGeom prst="rect">
            <a:avLst/>
          </a:prstGeom>
        </p:spPr>
      </p:pic>
    </p:spTree>
    <p:extLst>
      <p:ext uri="{BB962C8B-B14F-4D97-AF65-F5344CB8AC3E}">
        <p14:creationId xmlns:p14="http://schemas.microsoft.com/office/powerpoint/2010/main" val="1465549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map of a city&#10;&#10;Description automatically generated">
            <a:extLst>
              <a:ext uri="{FF2B5EF4-FFF2-40B4-BE49-F238E27FC236}">
                <a16:creationId xmlns:a16="http://schemas.microsoft.com/office/drawing/2014/main" id="{3B898A54-C492-09F3-8496-1ADD6F133214}"/>
              </a:ext>
            </a:extLst>
          </p:cNvPr>
          <p:cNvPicPr>
            <a:picLocks noGrp="1" noChangeAspect="1"/>
          </p:cNvPicPr>
          <p:nvPr>
            <p:ph idx="1"/>
          </p:nvPr>
        </p:nvPicPr>
        <p:blipFill>
          <a:blip r:embed="rId2"/>
          <a:stretch>
            <a:fillRect/>
          </a:stretch>
        </p:blipFill>
        <p:spPr>
          <a:xfrm>
            <a:off x="1550504" y="828675"/>
            <a:ext cx="8971721" cy="5333586"/>
          </a:xfrm>
        </p:spPr>
      </p:pic>
    </p:spTree>
    <p:extLst>
      <p:ext uri="{BB962C8B-B14F-4D97-AF65-F5344CB8AC3E}">
        <p14:creationId xmlns:p14="http://schemas.microsoft.com/office/powerpoint/2010/main" val="2355674400"/>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{E0BCF19E-9A88-4C47-92C0-079FB6EC651B}tf10001120</Template>
  <Application>Microsoft Office PowerPoint</Application>
  <PresentationFormat>Widescreen</PresentationFormat>
  <Slides>15</Slides>
  <Notes>0</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Parcel</vt:lpstr>
      <vt:lpstr>HEALTH CLINIC BOT “Your Health ally!”</vt:lpstr>
      <vt:lpstr>Abstract</vt:lpstr>
      <vt:lpstr>OBJECTIVE</vt:lpstr>
      <vt:lpstr>Data COLLECTION</vt:lpstr>
      <vt:lpstr>Data Preprocessing</vt:lpstr>
      <vt:lpstr>BOT functionalities</vt:lpstr>
      <vt:lpstr>Results</vt:lpstr>
      <vt:lpstr>PowerPoint Presentation</vt:lpstr>
      <vt:lpstr>PowerPoint Presentation</vt:lpstr>
      <vt:lpstr>PowerPoint Presentation</vt:lpstr>
      <vt:lpstr>Creating Maps</vt:lpstr>
      <vt:lpstr>Future Scope </vt:lpstr>
      <vt:lpstr>Future Scope </vt:lpstr>
      <vt:lpstr>Advanced similar projects/companies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CLINIC LOCATOR “Your Health ally!”</dc:title>
  <dc:creator>Srirama Reddy, Ankitha (UMKC-Student)</dc:creator>
  <cp:revision>2</cp:revision>
  <dcterms:created xsi:type="dcterms:W3CDTF">2023-12-07T23:55:09Z</dcterms:created>
  <dcterms:modified xsi:type="dcterms:W3CDTF">2023-12-10T02:49:41Z</dcterms:modified>
</cp:coreProperties>
</file>

<file path=docProps/thumbnail.jpeg>
</file>